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3" r:id="rId4"/>
    <p:sldId id="264" r:id="rId5"/>
    <p:sldId id="266" r:id="rId6"/>
    <p:sldId id="275" r:id="rId7"/>
    <p:sldId id="276" r:id="rId8"/>
    <p:sldId id="277" r:id="rId9"/>
    <p:sldId id="265" r:id="rId10"/>
    <p:sldId id="267" r:id="rId11"/>
    <p:sldId id="273" r:id="rId12"/>
    <p:sldId id="268" r:id="rId13"/>
    <p:sldId id="269" r:id="rId14"/>
    <p:sldId id="27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86"/>
    <p:restoredTop sz="96327"/>
  </p:normalViewPr>
  <p:slideViewPr>
    <p:cSldViewPr snapToGrid="0">
      <p:cViewPr varScale="1">
        <p:scale>
          <a:sx n="114" d="100"/>
          <a:sy n="114" d="100"/>
        </p:scale>
        <p:origin x="1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1D7D76-9E08-2780-1833-060BDB30D3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© 2025 Mojtaba Ghasemi | All rights reserved.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E0616-9D5E-03AF-5EAC-FA5BC5AC9E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110B7-4997-5140-8A99-BEC10855B7F3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709B9-6016-9F16-7E67-A70CDB528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6A5A3-A0A4-1479-0896-223C1DE9CD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5DF36-C18C-0740-ABEA-A76583D2D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7578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© 2025 Mojtaba Ghasemi | All rights reserved.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1D5A9-7618-A94F-BC07-9AA06362B5CE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0679E-5015-0141-83F2-588DB52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0811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02CD-1BD9-8110-DD23-F4D57319F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B16C5-3F22-DC15-067B-7A1C7B19A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4B3E5-DE52-2662-CC41-88B43EFE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B6B7-8C98-D14A-A674-878A04148309}" type="datetime1">
              <a:rPr lang="en-CA" smtClean="0"/>
              <a:t>2025-05-19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138B4-A23E-239E-9E75-266869A9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F6896-A471-E614-86B4-7BEA4F73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34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8DBC-E002-8ADE-B980-DD245878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5B7CF-B9B5-6E95-D483-3C07967CD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FCB61-9838-6DF1-40E6-7223ACD18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03D75-BC86-594A-B254-5FACF91DFAE6}" type="datetime1">
              <a:rPr lang="en-CA" smtClean="0"/>
              <a:t>2025-05-19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17F29-A6D9-857E-06E5-1607BA0B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2A834-34D4-1C52-1311-F190F6C0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5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E981B-7C39-D835-AFF4-FBEC30C30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9588E-704F-40F3-8DC3-7568839B5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CA539-F611-C6CE-0D1B-44EA9F56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BA65D-D2D3-614B-956A-FAFEA9EF06B3}" type="datetime1">
              <a:rPr lang="en-CA" smtClean="0"/>
              <a:t>2025-05-19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EDD77-E6A9-BAC0-28BE-EB4E4F20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39C7F-3F57-FEC4-57FA-5A4371C8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8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75A1-6E38-0C19-FFB1-4D3B4EBC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59F3-55EC-7B6B-DB34-7036E513F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79A58-E3B9-C695-4AD3-CCB1EE5A5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2A29-96BD-EF44-8A32-5EC37B248BE5}" type="datetime1">
              <a:rPr lang="en-CA" smtClean="0"/>
              <a:t>2025-05-19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1D39-C620-66EE-35E5-F4124AF26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A4D39-4FEF-1231-E557-B3CFA2FC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8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C237D-A7B9-3400-6B5E-3A9AC4BF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A511D-E204-3AB2-7A2A-7C26B8D9C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0FF29-65D7-74C2-6186-E31ACF07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F493-0706-0841-962E-3209400B0476}" type="datetime1">
              <a:rPr lang="en-CA" smtClean="0"/>
              <a:t>2025-05-19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9A6E-9B40-DC29-24E0-6D628C6C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16D37-F458-C944-DD1F-B2E40C5C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0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89AA-B004-13A9-5F43-ADDDA690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FD86C-913A-D43F-7221-FD576EB56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5058D-A20B-F765-B741-7C4449A9A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C6E1D-B0B5-C412-AC85-BA038D09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ED44-DCA2-6740-AAB2-52AE3CD7AC81}" type="datetime1">
              <a:rPr lang="en-CA" smtClean="0"/>
              <a:t>2025-05-19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3E482-7E42-F1CE-0150-EBA9C0A1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2D352-406B-372E-E1FC-4AE185BCE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3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F130-A2A3-8B9F-2EE1-C04F7787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D0ADA-31DF-9B0D-71E6-0D7CFC22F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E9D07-92B3-325B-616E-EA9B4565A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E0FAC-2FC4-018F-0A04-FBB2E2299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1055D-F08F-2207-2307-50D282AB7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A74AF-C5BF-395E-95DF-6B979A64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6242-64C8-124C-B1B7-581558BDBBDB}" type="datetime1">
              <a:rPr lang="en-CA" smtClean="0"/>
              <a:t>2025-05-19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8F405-AED8-3C2C-BC93-62E4DF84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D2586-F586-9E51-8AD3-AE53D63D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4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F6D8-69C4-9686-6277-747524FF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A5B21-A0C9-AE34-D881-0571EF13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5E3-1CE8-7E47-A562-D2D47D86C9D2}" type="datetime1">
              <a:rPr lang="en-CA" smtClean="0"/>
              <a:t>2025-05-19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9E494-A0D7-9B1D-7868-65E48277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C0A93-9603-3567-D68F-D62F43FE9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0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30615-67D7-80D7-F555-4ADA77E65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E8A8-2A36-8546-8CE6-99EE13652D94}" type="datetime1">
              <a:rPr lang="en-CA" smtClean="0"/>
              <a:t>2025-05-19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AA24A-55E7-468F-36A5-579610E9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1AD46-90EF-B420-F74C-4A208D06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0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CD1B-4568-7A3D-3F5E-E9B2BE54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3EF43-EFF5-BAD4-886D-A14EFD196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7CEDC-FA26-12AC-CE8D-E60A85967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8AFB0-63E2-AB18-3620-4477A1B3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58D42-DED9-1040-9CC9-504DE0B6450E}" type="datetime1">
              <a:rPr lang="en-CA" smtClean="0"/>
              <a:t>2025-05-19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65574-996E-0987-B04D-0D7FF7A6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CE0B6-25A3-E7AC-582B-58359B79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1BE7-BD7D-5690-3B76-CF0C0A18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01E36-9CF3-B4FC-2795-A46488DE9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DB9D0-814F-B415-F63E-79BDC98FA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809C2-73B2-F88E-4C9D-2CD5D074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CBE6-C934-1440-94B7-FC7EED68AE5D}" type="datetime1">
              <a:rPr lang="en-CA" smtClean="0"/>
              <a:t>2025-05-19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E1562-0904-5926-763C-2A1984DF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3581D-BAC8-80A2-8275-07E79865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0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5E95F-1472-582D-6630-7E221115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5F9DB-A7D7-3F0E-923D-CC17E8AED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56A87-86DF-BCE3-3299-F295A20A1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88126-1C14-894F-ABEF-A36B8412383E}" type="datetime1">
              <a:rPr lang="en-CA" smtClean="0"/>
              <a:t>2025-05-19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186D3-4D35-F3D8-FBD9-FF1D6CCE5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2025 Mojtaba Ghasemi |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DF0BB-CA99-D432-F19F-931E21838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B90E4-860F-204C-90CE-7C7F6EC9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1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1" name="Picture 220" descr="A blue smoke on a black background&#10;&#10;Description automatically generated">
            <a:extLst>
              <a:ext uri="{FF2B5EF4-FFF2-40B4-BE49-F238E27FC236}">
                <a16:creationId xmlns:a16="http://schemas.microsoft.com/office/drawing/2014/main" id="{CEA3F023-45E1-85C3-2931-D451CCD3F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" t="9091" r="3293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3" name="Rectangle 2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5684E48-BA18-F501-DDDD-9CB612A4E6E8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dirty="0">
                <a:ea typeface="+mj-ea"/>
                <a:cs typeface="+mj-cs"/>
              </a:rPr>
              <a:t>Data Visualization and Reporting Tool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 dirty="0"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 dirty="0"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 dirty="0"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 dirty="0"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ea typeface="+mj-ea"/>
                <a:cs typeface="+mj-cs"/>
              </a:rPr>
              <a:t>Mojtaba Ghasemi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6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Understanding Data Cycle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929CB-8EB2-203D-4861-0FBBA7FB2AE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000" y="1477787"/>
            <a:ext cx="10224000" cy="176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015DC-5E87-387E-68D9-A0390E577BA2}"/>
              </a:ext>
            </a:extLst>
          </p:cNvPr>
          <p:cNvSpPr txBox="1"/>
          <p:nvPr/>
        </p:nvSpPr>
        <p:spPr>
          <a:xfrm>
            <a:off x="693344" y="3429000"/>
            <a:ext cx="9473782" cy="22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Data Engineer: 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Focuses on data collection and data cleaning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SQL skills (pulling data and transforming it)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Extract, Transform, Load jobs (ETL)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Database maintenance techniques skills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1F9F895-E586-683E-72B3-4A482059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541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Understanding Data Cycle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015DC-5E87-387E-68D9-A0390E577BA2}"/>
              </a:ext>
            </a:extLst>
          </p:cNvPr>
          <p:cNvSpPr txBox="1"/>
          <p:nvPr/>
        </p:nvSpPr>
        <p:spPr>
          <a:xfrm>
            <a:off x="693344" y="3429000"/>
            <a:ext cx="9473782" cy="22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Data / BI Analyst: 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Focuses on data cleaning and EDA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business intelligence skills (Excel, Power BI, Tableau)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Python, R skills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 some data collection and model building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F95C9-4F2C-15AA-2311-FDF3D00966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000" y="1477787"/>
            <a:ext cx="10224000" cy="1764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810146A-E95F-2526-73C3-0BFE24176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648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Understanding Data Cycle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9D7BD-1699-0290-3E2B-189B3F485DA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000" y="1477787"/>
            <a:ext cx="10224000" cy="176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B2E80-50A8-B62F-C62F-526C610CBB1F}"/>
              </a:ext>
            </a:extLst>
          </p:cNvPr>
          <p:cNvSpPr txBox="1"/>
          <p:nvPr/>
        </p:nvSpPr>
        <p:spPr>
          <a:xfrm>
            <a:off x="693344" y="3429000"/>
            <a:ext cx="9473782" cy="22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Machine Learning Engineer (MLE): 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Focuses on model building and putting models into production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Python and other language (java, </a:t>
            </a:r>
            <a:r>
              <a:rPr lang="en-US" dirty="0" err="1"/>
              <a:t>scala</a:t>
            </a:r>
            <a:r>
              <a:rPr lang="en-US" dirty="0"/>
              <a:t>) skills 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understanding of ML tools and production environment</a:t>
            </a:r>
          </a:p>
          <a:p>
            <a:pPr marL="1080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Software engineering skills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D260F7-A930-9079-336A-98539E9CF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1939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182E2-8849-7304-B94C-9E61DECA87B8}"/>
              </a:ext>
            </a:extLst>
          </p:cNvPr>
          <p:cNvSpPr txBox="1"/>
          <p:nvPr/>
        </p:nvSpPr>
        <p:spPr>
          <a:xfrm>
            <a:off x="1019624" y="1782395"/>
            <a:ext cx="55358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statistics?</a:t>
            </a:r>
          </a:p>
          <a:p>
            <a:r>
              <a:rPr lang="en-CA" sz="2000" b="0" i="0" u="none" strike="noStrike" dirty="0">
                <a:solidFill>
                  <a:srgbClr val="2A2A2A"/>
                </a:solidFill>
                <a:effectLst/>
              </a:rPr>
              <a:t>One of the best ways to get information from numerical data. It’s used to estimate or measure a parameter. </a:t>
            </a:r>
          </a:p>
          <a:p>
            <a:endParaRPr lang="en-CA" sz="2000" dirty="0">
              <a:solidFill>
                <a:srgbClr val="2A2A2A"/>
              </a:solidFill>
            </a:endParaRPr>
          </a:p>
          <a:p>
            <a:endParaRPr lang="en-US" sz="2000" dirty="0"/>
          </a:p>
          <a:p>
            <a:r>
              <a:rPr lang="en-US" sz="2400" b="1" dirty="0"/>
              <a:t>Why is statistics vital? </a:t>
            </a:r>
          </a:p>
          <a:p>
            <a:r>
              <a:rPr lang="en-CA" b="0" i="0" u="none" strike="noStrike" dirty="0">
                <a:solidFill>
                  <a:srgbClr val="2A2A2A"/>
                </a:solidFill>
                <a:effectLst/>
              </a:rPr>
              <a:t>The important role of statistics is to represent unstructured data in the form of tables, graphs, and charts.</a:t>
            </a:r>
            <a:endParaRPr lang="en-US" b="1" dirty="0"/>
          </a:p>
        </p:txBody>
      </p: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06AA921A-CD5C-10FD-E7B3-84B6C883A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497" y="2036444"/>
            <a:ext cx="3886200" cy="278511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5C602D-8B88-6C6B-B677-739D3F19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3770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The important role of Statistics in Data Science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182E2-8849-7304-B94C-9E61DECA87B8}"/>
              </a:ext>
            </a:extLst>
          </p:cNvPr>
          <p:cNvSpPr txBox="1"/>
          <p:nvPr/>
        </p:nvSpPr>
        <p:spPr>
          <a:xfrm>
            <a:off x="543563" y="1569681"/>
            <a:ext cx="57436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rgbClr val="2A2A2A"/>
                </a:solidFill>
                <a:effectLst/>
              </a:rPr>
              <a:t>Statistics will provide a roadmap for the whole process of data science.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A2A2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solidFill>
                  <a:srgbClr val="2A2A2A"/>
                </a:solidFill>
                <a:effectLst/>
              </a:rPr>
              <a:t>Statistics is one of the major parts of the data science field and helps us get better results from data, validating models and underlying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A2A2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effectLst/>
              </a:rPr>
              <a:t>Statistics allows data scientists to quantify uncertainty and make predictions while accounting for randomness and variability in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u="none" strike="noStrike" dirty="0">
                <a:effectLst/>
              </a:rPr>
              <a:t>Statistics enables decision-makers to derive insights from data through hypothesis testing, probability, and predictive modeling, leading to more informed and evidence-based decisions.</a:t>
            </a:r>
            <a:endParaRPr lang="en-CA" sz="2000" dirty="0"/>
          </a:p>
        </p:txBody>
      </p:sp>
      <p:pic>
        <p:nvPicPr>
          <p:cNvPr id="11" name="Picture 2" descr="data science">
            <a:extLst>
              <a:ext uri="{FF2B5EF4-FFF2-40B4-BE49-F238E27FC236}">
                <a16:creationId xmlns:a16="http://schemas.microsoft.com/office/drawing/2014/main" id="{DA80827C-3519-4533-B956-C3C584818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9"/>
          <a:stretch/>
        </p:blipFill>
        <p:spPr bwMode="auto">
          <a:xfrm>
            <a:off x="6287212" y="1984731"/>
            <a:ext cx="5712209" cy="3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2DFAB-9261-DEEE-0CE9-DC92B0B4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7646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93420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Sample, Population, and Descriptive Statistics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F4E0F-74D1-D42F-3845-1E2F35BFA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6426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9565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About me</a:t>
            </a:r>
          </a:p>
        </p:txBody>
      </p:sp>
      <p:pic>
        <p:nvPicPr>
          <p:cNvPr id="3" name="Picture 2" descr="A person wearing glasses and a tie&#10;&#10;Description automatically generated">
            <a:extLst>
              <a:ext uri="{FF2B5EF4-FFF2-40B4-BE49-F238E27FC236}">
                <a16:creationId xmlns:a16="http://schemas.microsoft.com/office/drawing/2014/main" id="{95E43ADE-F2DB-F13C-41C9-7D21B9EAF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478" y="2467303"/>
            <a:ext cx="2980584" cy="2980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C23E7-D067-E562-BF19-B0AC4DEFB7C7}"/>
              </a:ext>
            </a:extLst>
          </p:cNvPr>
          <p:cNvSpPr txBox="1"/>
          <p:nvPr/>
        </p:nvSpPr>
        <p:spPr>
          <a:xfrm>
            <a:off x="4149969" y="2038144"/>
            <a:ext cx="664957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Mojtaba Ghasemi</a:t>
            </a:r>
          </a:p>
          <a:p>
            <a:endParaRPr lang="en-US" sz="2400" dirty="0"/>
          </a:p>
          <a:p>
            <a:r>
              <a:rPr lang="en-US" sz="2400" dirty="0"/>
              <a:t>         </a:t>
            </a:r>
            <a:r>
              <a:rPr lang="en-US" dirty="0"/>
              <a:t>Senior Data Scientist</a:t>
            </a:r>
          </a:p>
          <a:p>
            <a:endParaRPr lang="en-US" sz="2000" dirty="0"/>
          </a:p>
          <a:p>
            <a:pPr>
              <a:lnSpc>
                <a:spcPct val="150000"/>
              </a:lnSpc>
            </a:pPr>
            <a:r>
              <a:rPr lang="en-US" dirty="0"/>
              <a:t>            Ph.D. in Biomedical Engineering </a:t>
            </a:r>
            <a:r>
              <a:rPr lang="en-US" dirty="0" err="1"/>
              <a:t>fromUniversity</a:t>
            </a:r>
            <a:r>
              <a:rPr lang="en-US" dirty="0"/>
              <a:t> de Montreal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   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MJTGhasemi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  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    https://ca.linkedin.com/in/mojtabaghasemi/</a:t>
            </a:r>
          </a:p>
          <a:p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0A33E265-E65C-022A-7970-59ECFBF90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096" y="5041002"/>
            <a:ext cx="512659" cy="40688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C97E571-0491-D9B5-F40F-E0AD8106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1384" y="4192297"/>
            <a:ext cx="425956" cy="486806"/>
          </a:xfrm>
          <a:prstGeom prst="rect">
            <a:avLst/>
          </a:prstGeom>
        </p:spPr>
      </p:pic>
      <p:pic>
        <p:nvPicPr>
          <p:cNvPr id="9" name="Graphic 8" descr="Graduation cap with solid fill">
            <a:extLst>
              <a:ext uri="{FF2B5EF4-FFF2-40B4-BE49-F238E27FC236}">
                <a16:creationId xmlns:a16="http://schemas.microsoft.com/office/drawing/2014/main" id="{B1E49E91-749A-2E04-B8B3-A3DED0E59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969" y="3360656"/>
            <a:ext cx="608786" cy="608786"/>
          </a:xfrm>
          <a:prstGeom prst="rect">
            <a:avLst/>
          </a:prstGeom>
        </p:spPr>
      </p:pic>
      <p:pic>
        <p:nvPicPr>
          <p:cNvPr id="13" name="Graphic 12" descr="Statistics with solid fill">
            <a:extLst>
              <a:ext uri="{FF2B5EF4-FFF2-40B4-BE49-F238E27FC236}">
                <a16:creationId xmlns:a16="http://schemas.microsoft.com/office/drawing/2014/main" id="{C3D2B507-84B7-4608-10C7-100E5879B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9969" y="2716780"/>
            <a:ext cx="608786" cy="608786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31A0E99-C0C0-0C69-9383-2E054EC7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650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About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DD354-DB9C-B93A-15E0-6E47CE48B755}"/>
              </a:ext>
            </a:extLst>
          </p:cNvPr>
          <p:cNvSpPr txBox="1"/>
          <p:nvPr/>
        </p:nvSpPr>
        <p:spPr>
          <a:xfrm>
            <a:off x="1260951" y="1687318"/>
            <a:ext cx="764981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-   Background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-   Enrolled program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-   Highest education level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-   Programming experience 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FA5E2-0C4D-761E-FB00-EFB7F902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17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Course 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3E844-87B5-CD99-6E25-3142CB7C3D2C}"/>
              </a:ext>
            </a:extLst>
          </p:cNvPr>
          <p:cNvSpPr txBox="1"/>
          <p:nvPr/>
        </p:nvSpPr>
        <p:spPr>
          <a:xfrm>
            <a:off x="975612" y="1245011"/>
            <a:ext cx="947378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  Data Foundation: Statistics</a:t>
            </a:r>
          </a:p>
          <a:p>
            <a:pPr marL="900000" indent="-342900">
              <a:buFont typeface="Arial" panose="020B0604020202020204" pitchFamily="34" charset="0"/>
              <a:buChar char="•"/>
            </a:pPr>
            <a:r>
              <a:rPr lang="en-US" dirty="0"/>
              <a:t>Descriptive Statistics </a:t>
            </a:r>
          </a:p>
          <a:p>
            <a:pPr marL="9000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Probability</a:t>
            </a:r>
          </a:p>
          <a:p>
            <a:pPr marL="900000" indent="-342900">
              <a:buFont typeface="Arial" panose="020B0604020202020204" pitchFamily="34" charset="0"/>
              <a:buChar char="•"/>
            </a:pPr>
            <a:r>
              <a:rPr lang="en-US" dirty="0"/>
              <a:t>Inferential Statistics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   Introduction to BI Solutions</a:t>
            </a:r>
          </a:p>
          <a:p>
            <a:pPr marL="9000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Business Intelligence</a:t>
            </a:r>
          </a:p>
          <a:p>
            <a:pPr marL="9000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Data Scientist </a:t>
            </a:r>
          </a:p>
          <a:p>
            <a:pPr marL="9000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Data Visualization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-   Introducing Power BI and Power BI Services </a:t>
            </a:r>
          </a:p>
          <a:p>
            <a:pPr marL="900000" indent="-342000">
              <a:buFont typeface="Arial" panose="020B0604020202020204" pitchFamily="34" charset="0"/>
              <a:buChar char="•"/>
            </a:pPr>
            <a:r>
              <a:rPr lang="en-US" dirty="0"/>
              <a:t>Power BI Desktop</a:t>
            </a:r>
          </a:p>
          <a:p>
            <a:pPr marL="900000" indent="-342000">
              <a:buFont typeface="Arial" panose="020B0604020202020204" pitchFamily="34" charset="0"/>
              <a:buChar char="•"/>
            </a:pPr>
            <a:r>
              <a:rPr lang="en-US" dirty="0"/>
              <a:t>Designing Dashboards</a:t>
            </a:r>
          </a:p>
          <a:p>
            <a:pPr marL="900000" indent="-342000">
              <a:buFont typeface="Arial" panose="020B0604020202020204" pitchFamily="34" charset="0"/>
              <a:buChar char="•"/>
            </a:pPr>
            <a:r>
              <a:rPr lang="en-US" dirty="0"/>
              <a:t>Row-Level Security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   Power BI Data and Modeling</a:t>
            </a:r>
          </a:p>
          <a:p>
            <a:pPr marL="900000" indent="-342000">
              <a:buFont typeface="Arial" panose="020B0604020202020204" pitchFamily="34" charset="0"/>
              <a:buChar char="•"/>
            </a:pPr>
            <a:r>
              <a:rPr lang="en-US" dirty="0"/>
              <a:t>Transforming and Merging Data</a:t>
            </a:r>
          </a:p>
          <a:p>
            <a:pPr marL="900000" indent="-342000">
              <a:buFont typeface="Arial" panose="020B0604020202020204" pitchFamily="34" charset="0"/>
              <a:buChar char="•"/>
            </a:pPr>
            <a:r>
              <a:rPr lang="en-US" dirty="0"/>
              <a:t>Calculated Columns and Measures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929CD-9319-2910-2491-85B64DE4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331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Course Evaluations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1F9FB-0EFF-3D39-C010-7965BAE32D42}"/>
              </a:ext>
            </a:extLst>
          </p:cNvPr>
          <p:cNvSpPr txBox="1"/>
          <p:nvPr/>
        </p:nvSpPr>
        <p:spPr>
          <a:xfrm>
            <a:off x="1126156" y="1804304"/>
            <a:ext cx="94737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  Assignments </a:t>
            </a:r>
          </a:p>
          <a:p>
            <a:r>
              <a:rPr lang="en-US" sz="2400" dirty="0"/>
              <a:t>	25% 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-   Projects</a:t>
            </a:r>
          </a:p>
          <a:p>
            <a:r>
              <a:rPr lang="en-US" sz="2400" dirty="0"/>
              <a:t>	25%</a:t>
            </a:r>
          </a:p>
          <a:p>
            <a:endParaRPr lang="en-US" sz="2400" dirty="0"/>
          </a:p>
          <a:p>
            <a:r>
              <a:rPr lang="en-US" sz="2400" dirty="0"/>
              <a:t>-   Final Exam</a:t>
            </a:r>
          </a:p>
          <a:p>
            <a:r>
              <a:rPr lang="en-US" sz="2400" dirty="0"/>
              <a:t>	50%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188AB-84A6-DE6E-1552-A0D73B29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542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1F9FB-0EFF-3D39-C010-7965BAE32D42}"/>
              </a:ext>
            </a:extLst>
          </p:cNvPr>
          <p:cNvSpPr txBox="1"/>
          <p:nvPr/>
        </p:nvSpPr>
        <p:spPr>
          <a:xfrm>
            <a:off x="715912" y="1427847"/>
            <a:ext cx="55379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refers to information gathered from different sources (sensor measurements, events, text, images, videos, etc.) through observations, measurements, research or analysis in order to provide:</a:t>
            </a:r>
          </a:p>
          <a:p>
            <a:endParaRPr lang="en-US" sz="2400" dirty="0"/>
          </a:p>
          <a:p>
            <a:pPr marL="900000" indent="-285750">
              <a:buFont typeface="Arial" panose="020B0604020202020204" pitchFamily="34" charset="0"/>
              <a:buChar char="•"/>
            </a:pPr>
            <a:r>
              <a:rPr lang="en-US" dirty="0"/>
              <a:t>Informed decision-making</a:t>
            </a:r>
          </a:p>
          <a:p>
            <a:pPr marL="900000" indent="-285750">
              <a:buFont typeface="Arial" panose="020B0604020202020204" pitchFamily="34" charset="0"/>
              <a:buChar char="•"/>
            </a:pPr>
            <a:r>
              <a:rPr lang="en-US" dirty="0"/>
              <a:t>Problem solving</a:t>
            </a:r>
          </a:p>
          <a:p>
            <a:pPr marL="900000" indent="-285750">
              <a:buFont typeface="Arial" panose="020B0604020202020204" pitchFamily="34" charset="0"/>
              <a:buChar char="•"/>
            </a:pPr>
            <a:r>
              <a:rPr lang="en-US" dirty="0"/>
              <a:t>Trend analysis</a:t>
            </a:r>
          </a:p>
          <a:p>
            <a:pPr marL="900000" indent="-285750">
              <a:buFont typeface="Arial" panose="020B0604020202020204" pitchFamily="34" charset="0"/>
              <a:buChar char="•"/>
            </a:pPr>
            <a:r>
              <a:rPr lang="en-US" dirty="0"/>
              <a:t>Performance measurement</a:t>
            </a:r>
          </a:p>
          <a:p>
            <a:pPr marL="900000" indent="-285750">
              <a:buFont typeface="Arial" panose="020B0604020202020204" pitchFamily="34" charset="0"/>
              <a:buChar char="•"/>
            </a:pPr>
            <a:r>
              <a:rPr lang="en-US" dirty="0"/>
              <a:t>Innovation</a:t>
            </a:r>
          </a:p>
          <a:p>
            <a:pPr marL="900000" indent="-285750">
              <a:buFont typeface="Arial" panose="020B0604020202020204" pitchFamily="34" charset="0"/>
              <a:buChar char="•"/>
            </a:pPr>
            <a:r>
              <a:rPr lang="en-US" dirty="0"/>
              <a:t>Personalization (tailor service to individual preferences)</a:t>
            </a:r>
          </a:p>
          <a:p>
            <a:pPr marL="900000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900000" indent="-285750">
              <a:buFont typeface="Arial" panose="020B0604020202020204" pitchFamily="34" charset="0"/>
              <a:buChar char="•"/>
            </a:pPr>
            <a:r>
              <a:rPr lang="en-US" dirty="0"/>
              <a:t>Risk management </a:t>
            </a:r>
          </a:p>
          <a:p>
            <a:pPr marL="90000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</p:txBody>
      </p:sp>
      <p:pic>
        <p:nvPicPr>
          <p:cNvPr id="6" name="Picture 5" descr="A magnifying glass with graphs and charts&#10;&#10;Description automatically generated">
            <a:extLst>
              <a:ext uri="{FF2B5EF4-FFF2-40B4-BE49-F238E27FC236}">
                <a16:creationId xmlns:a16="http://schemas.microsoft.com/office/drawing/2014/main" id="{876247B8-9A7F-B224-FE2C-E6A03DF6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44" y="1658666"/>
            <a:ext cx="5197037" cy="378334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C28828-5CFB-364D-9136-2A88163A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4175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Data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CFFA1-3E40-20AA-EFB0-ABCA3779F5ED}"/>
              </a:ext>
            </a:extLst>
          </p:cNvPr>
          <p:cNvSpPr txBox="1"/>
          <p:nvPr/>
        </p:nvSpPr>
        <p:spPr>
          <a:xfrm>
            <a:off x="6832583" y="3267745"/>
            <a:ext cx="41499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effectLst/>
              </a:rPr>
              <a:t>Numeric:</a:t>
            </a:r>
            <a:r>
              <a:rPr lang="en-CA" dirty="0">
                <a:effectLst/>
              </a:rPr>
              <a:t> Data that are expressed on a numeric scale.</a:t>
            </a:r>
          </a:p>
          <a:p>
            <a:endParaRPr lang="en-CA" dirty="0"/>
          </a:p>
          <a:p>
            <a:r>
              <a:rPr lang="en-CA" b="1" dirty="0">
                <a:effectLst/>
              </a:rPr>
              <a:t>	Continuous:</a:t>
            </a:r>
            <a:r>
              <a:rPr lang="en-CA" dirty="0">
                <a:effectLst/>
              </a:rPr>
              <a:t> Data that can take 	on any value in an interval. 	(Synonyms: interval, float)</a:t>
            </a:r>
          </a:p>
          <a:p>
            <a:endParaRPr lang="en-CA" dirty="0">
              <a:effectLst/>
            </a:endParaRPr>
          </a:p>
          <a:p>
            <a:r>
              <a:rPr lang="en-CA" b="1" dirty="0">
                <a:effectLst/>
              </a:rPr>
              <a:t>	Discrete:</a:t>
            </a:r>
            <a:r>
              <a:rPr lang="en-CA" dirty="0">
                <a:effectLst/>
              </a:rPr>
              <a:t> Data that can take on 	only integer values, such as 	counts. (Synonyms: integer, 	count) </a:t>
            </a:r>
          </a:p>
        </p:txBody>
      </p:sp>
      <p:pic>
        <p:nvPicPr>
          <p:cNvPr id="16" name="Picture 15" descr="A diagram of data flow&#10;&#10;Description automatically generated">
            <a:extLst>
              <a:ext uri="{FF2B5EF4-FFF2-40B4-BE49-F238E27FC236}">
                <a16:creationId xmlns:a16="http://schemas.microsoft.com/office/drawing/2014/main" id="{C132353F-B1FC-3968-2CE9-8F3B3815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408" y="579484"/>
            <a:ext cx="5914335" cy="2402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C165F-15F0-E929-AE57-47E8063CAFC8}"/>
              </a:ext>
            </a:extLst>
          </p:cNvPr>
          <p:cNvSpPr txBox="1"/>
          <p:nvPr/>
        </p:nvSpPr>
        <p:spPr>
          <a:xfrm>
            <a:off x="327257" y="1656773"/>
            <a:ext cx="53988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effectLst/>
              </a:rPr>
              <a:t>Categorical:</a:t>
            </a:r>
            <a:r>
              <a:rPr lang="en-CA" dirty="0">
                <a:effectLst/>
              </a:rPr>
              <a:t> Data that can take on only a specific set of values representing a set of possible categories. (Synonyms: </a:t>
            </a:r>
            <a:r>
              <a:rPr lang="en-CA" dirty="0" err="1">
                <a:effectLst/>
              </a:rPr>
              <a:t>enums</a:t>
            </a:r>
            <a:r>
              <a:rPr lang="en-CA" dirty="0">
                <a:effectLst/>
              </a:rPr>
              <a:t>, enumerated, factors, nominal)</a:t>
            </a:r>
          </a:p>
          <a:p>
            <a:endParaRPr lang="en-CA" dirty="0">
              <a:effectLst/>
            </a:endParaRPr>
          </a:p>
          <a:p>
            <a:r>
              <a:rPr lang="en-CA" dirty="0"/>
              <a:t>	</a:t>
            </a:r>
            <a:r>
              <a:rPr lang="en-CA" b="1" dirty="0">
                <a:effectLst/>
              </a:rPr>
              <a:t>Binary:</a:t>
            </a:r>
            <a:r>
              <a:rPr lang="en-CA" dirty="0">
                <a:effectLst/>
              </a:rPr>
              <a:t> A special case of categorical data 	with just two categories of values, e.g., 	0/1, 	true/false. (Synonyms: dichotomous, 	logical, indicator, </a:t>
            </a:r>
            <a:r>
              <a:rPr lang="en-CA" dirty="0" err="1">
                <a:effectLst/>
              </a:rPr>
              <a:t>boolean</a:t>
            </a:r>
            <a:r>
              <a:rPr lang="en-CA" dirty="0">
                <a:effectLst/>
              </a:rPr>
              <a:t>)</a:t>
            </a:r>
          </a:p>
          <a:p>
            <a:endParaRPr lang="en-CA" b="1" dirty="0">
              <a:effectLst/>
            </a:endParaRPr>
          </a:p>
          <a:p>
            <a:r>
              <a:rPr lang="en-CA" b="1" dirty="0"/>
              <a:t>	</a:t>
            </a:r>
            <a:r>
              <a:rPr lang="en-CA" b="1" dirty="0">
                <a:effectLst/>
              </a:rPr>
              <a:t>Ordinal:</a:t>
            </a:r>
            <a:r>
              <a:rPr lang="en-CA" dirty="0">
                <a:effectLst/>
              </a:rPr>
              <a:t> Categorical data that has an 	explicit ordering. (Synonym: ordered factor)</a:t>
            </a:r>
          </a:p>
          <a:p>
            <a:endParaRPr lang="en-CA" dirty="0"/>
          </a:p>
          <a:p>
            <a:r>
              <a:rPr lang="en-CA" b="1" dirty="0">
                <a:effectLst/>
              </a:rPr>
              <a:t>	Nominal:</a:t>
            </a:r>
            <a:r>
              <a:rPr lang="en-CA" dirty="0">
                <a:effectLst/>
              </a:rPr>
              <a:t> represents discrete units and is 	used to label variables without providing any 	quantitative value or rank among categories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011F00-5544-66E9-33AB-D6E5856C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883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Data Structure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BC165F-15F0-E929-AE57-47E8063CAFC8}"/>
              </a:ext>
            </a:extLst>
          </p:cNvPr>
          <p:cNvSpPr txBox="1"/>
          <p:nvPr/>
        </p:nvSpPr>
        <p:spPr>
          <a:xfrm>
            <a:off x="327257" y="1656773"/>
            <a:ext cx="44844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>
                <a:effectLst/>
              </a:rPr>
              <a:t>Series: </a:t>
            </a:r>
          </a:p>
          <a:p>
            <a:r>
              <a:rPr lang="en-CA" b="0" i="0" u="none" strike="noStrike" dirty="0">
                <a:effectLst/>
              </a:rPr>
              <a:t>A Series is a one-dimensional labeled array capable of holding any data type. It is like a column in a table, ideal for representing one-dimensional data structures like a list of values.</a:t>
            </a:r>
            <a:endParaRPr lang="en-CA" dirty="0">
              <a:effectLst/>
            </a:endParaRPr>
          </a:p>
          <a:p>
            <a:endParaRPr lang="en-CA" dirty="0"/>
          </a:p>
          <a:p>
            <a:endParaRPr lang="en-CA" dirty="0"/>
          </a:p>
          <a:p>
            <a:r>
              <a:rPr lang="en-CA" sz="2400" b="1" dirty="0" err="1">
                <a:effectLst/>
              </a:rPr>
              <a:t>DataFrame</a:t>
            </a:r>
            <a:r>
              <a:rPr lang="en-CA" sz="2400" b="1" dirty="0">
                <a:effectLst/>
              </a:rPr>
              <a:t>: </a:t>
            </a:r>
          </a:p>
          <a:p>
            <a:r>
              <a:rPr lang="en-CA" dirty="0">
                <a:effectLst/>
              </a:rPr>
              <a:t>A two-dimensional labeled data structure with columns of potentially different types You can think of it like a spreadsheet or SQL table.</a:t>
            </a:r>
          </a:p>
          <a:p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1DB47A-AD56-52F8-FD19-999AE7722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23"/>
          <a:stretch/>
        </p:blipFill>
        <p:spPr>
          <a:xfrm>
            <a:off x="5010442" y="1922204"/>
            <a:ext cx="6854301" cy="27585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00FB7-E059-CFC2-DE77-010AC147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3888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F02F2-E1E6-5CEE-2535-AFAE22146A15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420-TT3-UM - Data Visualization and Reporting Tool | Montreal College IT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8CB57-FE9B-6EB9-6A2A-812039D65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5306" y="6506160"/>
            <a:ext cx="310782" cy="365125"/>
          </a:xfrm>
        </p:spPr>
        <p:txBody>
          <a:bodyPr/>
          <a:lstStyle/>
          <a:p>
            <a:fld id="{F43B90E4-860F-204C-90CE-7C7F6EC99B67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02CF9-60AE-F6DC-116C-70C242451CA0}"/>
              </a:ext>
            </a:extLst>
          </p:cNvPr>
          <p:cNvSpPr/>
          <p:nvPr/>
        </p:nvSpPr>
        <p:spPr>
          <a:xfrm>
            <a:off x="404261" y="433179"/>
            <a:ext cx="721895" cy="146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E1C3D-FD56-3C68-812C-7B7965072E28}"/>
              </a:ext>
            </a:extLst>
          </p:cNvPr>
          <p:cNvSpPr txBox="1"/>
          <p:nvPr/>
        </p:nvSpPr>
        <p:spPr>
          <a:xfrm>
            <a:off x="327257" y="671620"/>
            <a:ext cx="1047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+mj-ea"/>
                <a:cs typeface="+mj-cs"/>
              </a:rPr>
              <a:t>Understanding Data Cycle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954F3-2162-515D-63D7-08BE3ECA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1" y="1407374"/>
            <a:ext cx="10098918" cy="17641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2164B-77FC-BF15-6908-B47D933B19FD}"/>
              </a:ext>
            </a:extLst>
          </p:cNvPr>
          <p:cNvSpPr txBox="1"/>
          <p:nvPr/>
        </p:nvSpPr>
        <p:spPr>
          <a:xfrm>
            <a:off x="693344" y="3298570"/>
            <a:ext cx="9473782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- </a:t>
            </a:r>
            <a:r>
              <a:rPr lang="en-US" sz="2400" b="1" dirty="0"/>
              <a:t>Data Collection: </a:t>
            </a:r>
            <a:r>
              <a:rPr lang="en-US" sz="2400" dirty="0"/>
              <a:t>Aggregate and store data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 </a:t>
            </a:r>
            <a:r>
              <a:rPr lang="en-US" sz="2400" b="1" dirty="0"/>
              <a:t>Data Cleaning: </a:t>
            </a:r>
            <a:r>
              <a:rPr lang="en-US" sz="2400" dirty="0"/>
              <a:t>Data is usable and easily accessible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 </a:t>
            </a:r>
            <a:r>
              <a:rPr lang="en-US" sz="2400" b="1" dirty="0"/>
              <a:t>Exploratory Data Analysis (EDA): </a:t>
            </a:r>
            <a:r>
              <a:rPr lang="en-US" sz="2400" dirty="0"/>
              <a:t>Look for trends and high-level insights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 </a:t>
            </a:r>
            <a:r>
              <a:rPr lang="en-US" sz="2400" b="1" dirty="0"/>
              <a:t>Model Building:</a:t>
            </a:r>
            <a:r>
              <a:rPr lang="en-US" sz="2400" dirty="0"/>
              <a:t> Predict outcomes form the analysis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 </a:t>
            </a:r>
            <a:r>
              <a:rPr lang="en-US" sz="2400" b="1" dirty="0"/>
              <a:t>Model Deployment: </a:t>
            </a:r>
            <a:r>
              <a:rPr lang="en-US" sz="2400" dirty="0"/>
              <a:t>Make the model scalable for the business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230D68F-D8E5-5BB6-970C-6C533960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Mojtaba Ghasemi |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97903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1054</Words>
  <Application>Microsoft Macintosh PowerPoint</Application>
  <PresentationFormat>Widescreen</PresentationFormat>
  <Paragraphs>164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Mojtaba Ghasemi</dc:creator>
  <cp:lastModifiedBy>Mojtaba Ghasemi</cp:lastModifiedBy>
  <cp:revision>22</cp:revision>
  <dcterms:created xsi:type="dcterms:W3CDTF">2023-12-15T03:34:30Z</dcterms:created>
  <dcterms:modified xsi:type="dcterms:W3CDTF">2025-05-19T07:28:34Z</dcterms:modified>
</cp:coreProperties>
</file>